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66" r:id="rId4"/>
    <p:sldId id="267" r:id="rId5"/>
    <p:sldId id="260" r:id="rId6"/>
    <p:sldId id="268" r:id="rId7"/>
    <p:sldId id="269" r:id="rId8"/>
    <p:sldId id="272" r:id="rId9"/>
    <p:sldId id="273" r:id="rId10"/>
    <p:sldId id="274" r:id="rId11"/>
    <p:sldId id="276" r:id="rId12"/>
  </p:sldIdLst>
  <p:sldSz cx="14630400" cy="8229600"/>
  <p:notesSz cx="8229600" cy="14630400"/>
  <p:embeddedFontLst>
    <p:embeddedFont>
      <p:font typeface="Calibri" pitchFamily="34" charset="0"/>
      <p:regular r:id="rId14"/>
      <p:bold r:id="rId15"/>
      <p:italic r:id="rId16"/>
      <p:boldItalic r:id="rId17"/>
    </p:embeddedFont>
    <p:embeddedFont>
      <p:font typeface="Inter"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611"/>
    <p:restoredTop sz="94610"/>
  </p:normalViewPr>
  <p:slideViewPr>
    <p:cSldViewPr snapToGrid="0" snapToObjects="1">
      <p:cViewPr varScale="1">
        <p:scale>
          <a:sx n="72" d="100"/>
          <a:sy n="72" d="100"/>
        </p:scale>
        <p:origin x="-523" y="-101"/>
      </p:cViewPr>
      <p:guideLst>
        <p:guide orient="horz" pos="2592"/>
        <p:guide pos="4608"/>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430241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p14="http://schemas.microsoft.com/office/powerpoint/2010/main" xmlns=""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79502" y="468351"/>
            <a:ext cx="8664498" cy="1438508"/>
          </a:xfrm>
          <a:prstGeom prst="rect">
            <a:avLst/>
          </a:prstGeom>
          <a:noFill/>
          <a:ln/>
        </p:spPr>
        <p:txBody>
          <a:bodyPr wrap="square" lIns="0" tIns="0" rIns="0" bIns="0" rtlCol="0" anchor="t"/>
          <a:lstStyle/>
          <a:p>
            <a:pPr>
              <a:lnSpc>
                <a:spcPts val="5100"/>
              </a:lnSpc>
            </a:pPr>
            <a:r>
              <a:rPr lang="en-US" sz="2800" b="1" u="sng" dirty="0">
                <a:solidFill>
                  <a:srgbClr val="000000"/>
                </a:solidFill>
                <a:latin typeface="Times New Roman" panose="02020603050405020304" pitchFamily="18" charset="0"/>
                <a:ea typeface="Petrona Bold" pitchFamily="34" charset="-122"/>
                <a:cs typeface="Times New Roman" panose="02020603050405020304" pitchFamily="18" charset="0"/>
              </a:rPr>
              <a:t>Transfer Learning –Based Classification of poultry Diseases for Enhanced Health Management </a:t>
            </a:r>
            <a:endParaRPr lang="en-US" sz="2800" u="sng" dirty="0">
              <a:latin typeface="Times New Roman" panose="02020603050405020304" pitchFamily="18" charset="0"/>
              <a:cs typeface="Times New Roman" panose="02020603050405020304" pitchFamily="18" charset="0"/>
            </a:endParaRPr>
          </a:p>
          <a:p>
            <a:pPr marL="0" indent="0" algn="l">
              <a:lnSpc>
                <a:spcPts val="5100"/>
              </a:lnSpc>
              <a:buNone/>
            </a:pPr>
            <a:endParaRPr lang="en-US" sz="3200" b="1" u="sng" dirty="0">
              <a:solidFill>
                <a:srgbClr val="000000"/>
              </a:solidFill>
              <a:latin typeface="Times New Roman" panose="02020603050405020304" pitchFamily="18" charset="0"/>
              <a:ea typeface="Petrona Bold" pitchFamily="34" charset="-122"/>
              <a:cs typeface="Times New Roman" panose="02020603050405020304" pitchFamily="18" charset="0"/>
            </a:endParaRPr>
          </a:p>
        </p:txBody>
      </p:sp>
      <p:sp>
        <p:nvSpPr>
          <p:cNvPr id="4" name="Text 1"/>
          <p:cNvSpPr/>
          <p:nvPr/>
        </p:nvSpPr>
        <p:spPr>
          <a:xfrm>
            <a:off x="479502" y="2196791"/>
            <a:ext cx="7870709" cy="1438508"/>
          </a:xfrm>
          <a:prstGeom prst="rect">
            <a:avLst/>
          </a:prstGeom>
          <a:noFill/>
          <a:ln/>
        </p:spPr>
        <p:txBody>
          <a:bodyPr wrap="square" lIns="0" tIns="0" rIns="0" bIns="0" rtlCol="0" anchor="t"/>
          <a:lstStyle/>
          <a:p>
            <a:pPr marL="0" indent="0" algn="just">
              <a:lnSpc>
                <a:spcPts val="2500"/>
              </a:lnSpc>
              <a:buNone/>
            </a:pPr>
            <a:endParaRPr lang="en-US" sz="20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xmlns="" id="{7A2C2598-1AFC-8F64-D2E7-AA358EEEE6CA}"/>
              </a:ext>
            </a:extLst>
          </p:cNvPr>
          <p:cNvSpPr txBox="1"/>
          <p:nvPr/>
        </p:nvSpPr>
        <p:spPr>
          <a:xfrm>
            <a:off x="4082902" y="5218771"/>
            <a:ext cx="4414327" cy="2246769"/>
          </a:xfrm>
          <a:prstGeom prst="rect">
            <a:avLst/>
          </a:prstGeom>
          <a:noFill/>
        </p:spPr>
        <p:txBody>
          <a:bodyPr wrap="square">
            <a:spAutoFit/>
          </a:bodyPr>
          <a:lstStyle/>
          <a:p>
            <a:pPr algn="just"/>
            <a:r>
              <a:rPr lang="en-US" sz="2000" b="1" dirty="0" smtClean="0">
                <a:latin typeface="Times New Roman" panose="02020603050405020304" pitchFamily="18" charset="0"/>
                <a:cs typeface="Times New Roman" panose="02020603050405020304" pitchFamily="18" charset="0"/>
              </a:rPr>
              <a:t>Team Id:</a:t>
            </a:r>
            <a:r>
              <a:rPr lang="en-US" sz="2000" dirty="0" smtClean="0"/>
              <a:t>LTVIP2025TMID20259</a:t>
            </a:r>
            <a:endParaRPr lang="en-US" sz="2000" b="1" dirty="0" smtClean="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Team Leader: </a:t>
            </a:r>
            <a:r>
              <a:rPr lang="en-US" sz="2000" dirty="0" err="1" smtClean="0">
                <a:latin typeface="Times New Roman" panose="02020603050405020304" pitchFamily="18" charset="0"/>
                <a:cs typeface="Times New Roman" panose="02020603050405020304" pitchFamily="18" charset="0"/>
              </a:rPr>
              <a:t>Akuri</a:t>
            </a:r>
            <a:r>
              <a:rPr lang="en-US" sz="2000" dirty="0" smtClean="0">
                <a:latin typeface="Times New Roman" panose="02020603050405020304" pitchFamily="18" charset="0"/>
                <a:cs typeface="Times New Roman" panose="02020603050405020304" pitchFamily="18" charset="0"/>
              </a:rPr>
              <a:t> </a:t>
            </a:r>
            <a:r>
              <a:rPr lang="en-US" sz="2000" dirty="0" err="1" smtClean="0">
                <a:latin typeface="Times New Roman" panose="02020603050405020304" pitchFamily="18" charset="0"/>
                <a:cs typeface="Times New Roman" panose="02020603050405020304" pitchFamily="18" charset="0"/>
              </a:rPr>
              <a:t>Afreen</a:t>
            </a:r>
            <a:endParaRPr lang="en-US" sz="2000" b="1" dirty="0" smtClean="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Team Member: </a:t>
            </a:r>
            <a:r>
              <a:rPr lang="en-US" sz="2000" dirty="0" err="1" smtClean="0">
                <a:latin typeface="Times New Roman" panose="02020603050405020304" pitchFamily="18" charset="0"/>
                <a:cs typeface="Times New Roman" panose="02020603050405020304" pitchFamily="18" charset="0"/>
              </a:rPr>
              <a:t>Aalla</a:t>
            </a:r>
            <a:r>
              <a:rPr lang="en-US" sz="2000" dirty="0" smtClean="0">
                <a:latin typeface="Times New Roman" panose="02020603050405020304" pitchFamily="18" charset="0"/>
                <a:cs typeface="Times New Roman" panose="02020603050405020304" pitchFamily="18" charset="0"/>
              </a:rPr>
              <a:t> </a:t>
            </a:r>
            <a:r>
              <a:rPr lang="en-US" sz="2000" dirty="0" err="1" smtClean="0">
                <a:latin typeface="Times New Roman" panose="02020603050405020304" pitchFamily="18" charset="0"/>
                <a:cs typeface="Times New Roman" panose="02020603050405020304" pitchFamily="18" charset="0"/>
              </a:rPr>
              <a:t>Uha</a:t>
            </a:r>
            <a:r>
              <a:rPr lang="en-US" sz="2000" dirty="0" smtClean="0">
                <a:latin typeface="Times New Roman" panose="02020603050405020304" pitchFamily="18" charset="0"/>
                <a:cs typeface="Times New Roman" panose="02020603050405020304" pitchFamily="18" charset="0"/>
              </a:rPr>
              <a:t> Sri </a:t>
            </a:r>
            <a:r>
              <a:rPr lang="en-US" sz="2000" dirty="0" err="1" smtClean="0">
                <a:latin typeface="Times New Roman" panose="02020603050405020304" pitchFamily="18" charset="0"/>
                <a:cs typeface="Times New Roman" panose="02020603050405020304" pitchFamily="18" charset="0"/>
              </a:rPr>
              <a:t>Priya</a:t>
            </a:r>
            <a:endParaRPr lang="en-US" sz="2000" b="1" dirty="0" smtClean="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Team Member: </a:t>
            </a:r>
            <a:r>
              <a:rPr lang="en-US" sz="2000" dirty="0" smtClean="0">
                <a:latin typeface="Times New Roman" panose="02020603050405020304" pitchFamily="18" charset="0"/>
                <a:cs typeface="Times New Roman" panose="02020603050405020304" pitchFamily="18" charset="0"/>
              </a:rPr>
              <a:t>A </a:t>
            </a:r>
            <a:r>
              <a:rPr lang="en-US" sz="2000" dirty="0" err="1" smtClean="0">
                <a:latin typeface="Times New Roman" panose="02020603050405020304" pitchFamily="18" charset="0"/>
                <a:cs typeface="Times New Roman" panose="02020603050405020304" pitchFamily="18" charset="0"/>
              </a:rPr>
              <a:t>Srihari</a:t>
            </a:r>
            <a:endParaRPr lang="en-US" sz="2000" b="1" dirty="0" smtClean="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Team Member: </a:t>
            </a:r>
            <a:r>
              <a:rPr lang="en-US" sz="2000" dirty="0" smtClean="0">
                <a:latin typeface="Times New Roman" panose="02020603050405020304" pitchFamily="18" charset="0"/>
                <a:cs typeface="Times New Roman" panose="02020603050405020304" pitchFamily="18" charset="0"/>
              </a:rPr>
              <a:t>A </a:t>
            </a:r>
            <a:r>
              <a:rPr lang="en-US" sz="2000" dirty="0" err="1" smtClean="0">
                <a:latin typeface="Times New Roman" panose="02020603050405020304" pitchFamily="18" charset="0"/>
                <a:cs typeface="Times New Roman" panose="02020603050405020304" pitchFamily="18" charset="0"/>
              </a:rPr>
              <a:t>Pravallika</a:t>
            </a:r>
            <a:endParaRPr lang="en-IN" sz="2000" dirty="0" smtClean="0">
              <a:latin typeface="Times New Roman" panose="02020603050405020304" pitchFamily="18" charset="0"/>
              <a:cs typeface="Times New Roman" panose="02020603050405020304" pitchFamily="18" charset="0"/>
            </a:endParaRPr>
          </a:p>
          <a:p>
            <a:pPr algn="just"/>
            <a:endParaRPr lang="en-US" sz="2000" dirty="0" smtClean="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93E37D03-9B82-5654-0C22-D4B0655313B6}"/>
              </a:ext>
            </a:extLst>
          </p:cNvPr>
          <p:cNvSpPr txBox="1"/>
          <p:nvPr/>
        </p:nvSpPr>
        <p:spPr>
          <a:xfrm>
            <a:off x="479502" y="1906859"/>
            <a:ext cx="6958361" cy="2862322"/>
          </a:xfrm>
          <a:prstGeom prst="rect">
            <a:avLst/>
          </a:prstGeom>
          <a:noFill/>
        </p:spPr>
        <p:txBody>
          <a:bodyPr wrap="square">
            <a:spAutoFit/>
          </a:bodyPr>
          <a:lstStyle/>
          <a:p>
            <a:pPr algn="just"/>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This poultry industry faces significant losses due to undetected or late-detected diseases. Manual diagnosis based on visual symptoms is prone to error and delay. This project aims to implement a transfer learning-based  model that can analyze images of poultry (especially skin, feathers, and break) to classify diseases accurately  and in real-time. By reducing dependency on veterinary intervention for initial diagnosis, the system can enhance poultry health management, minimize economic losses, and contribute to food security. </a:t>
            </a:r>
            <a:endParaRPr lang="en-IN"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76907F23-CA06-622B-8D74-9E1C5BA71504}"/>
              </a:ext>
            </a:extLst>
          </p:cNvPr>
          <p:cNvSpPr txBox="1"/>
          <p:nvPr/>
        </p:nvSpPr>
        <p:spPr>
          <a:xfrm>
            <a:off x="4583150" y="356839"/>
            <a:ext cx="6389649" cy="691023"/>
          </a:xfrm>
          <a:prstGeom prst="rect">
            <a:avLst/>
          </a:prstGeom>
          <a:noFill/>
        </p:spPr>
        <p:txBody>
          <a:bodyPr wrap="square">
            <a:spAutoFit/>
          </a:bodyPr>
          <a:lstStyle/>
          <a:p>
            <a:pPr marL="0" indent="0" algn="l">
              <a:lnSpc>
                <a:spcPts val="5100"/>
              </a:lnSpc>
              <a:buNone/>
            </a:pPr>
            <a:r>
              <a:rPr lang="en-US" sz="3600" b="1" u="sng" dirty="0">
                <a:solidFill>
                  <a:srgbClr val="000000"/>
                </a:solidFill>
                <a:latin typeface="Times New Roman" panose="02020603050405020304" pitchFamily="18" charset="0"/>
                <a:ea typeface="Petrona Bold" pitchFamily="34" charset="-122"/>
                <a:cs typeface="Times New Roman" panose="02020603050405020304" pitchFamily="18" charset="0"/>
              </a:rPr>
              <a:t>Key Takeaways and Next Steps</a:t>
            </a:r>
            <a:endParaRPr lang="en-US" sz="3600" u="sng"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xmlns="" id="{02B55E40-E437-BA56-26B6-944848A92602}"/>
              </a:ext>
            </a:extLst>
          </p:cNvPr>
          <p:cNvSpPr txBox="1"/>
          <p:nvPr/>
        </p:nvSpPr>
        <p:spPr>
          <a:xfrm>
            <a:off x="4683512" y="1449659"/>
            <a:ext cx="3267308" cy="402482"/>
          </a:xfrm>
          <a:prstGeom prst="rect">
            <a:avLst/>
          </a:prstGeom>
          <a:noFill/>
        </p:spPr>
        <p:txBody>
          <a:bodyPr wrap="square">
            <a:spAutoFit/>
          </a:bodyPr>
          <a:lstStyle/>
          <a:p>
            <a:pPr marL="342900" indent="-342900" algn="l">
              <a:lnSpc>
                <a:spcPts val="2550"/>
              </a:lnSpc>
              <a:buFont typeface="Wingdings" panose="05000000000000000000" pitchFamily="2" charset="2"/>
              <a:buChar char="Ø"/>
            </a:pPr>
            <a:r>
              <a:rPr lang="en-US" sz="2000" b="1" dirty="0">
                <a:solidFill>
                  <a:srgbClr val="272525"/>
                </a:solidFill>
                <a:latin typeface="Times New Roman" panose="02020603050405020304" pitchFamily="18" charset="0"/>
                <a:ea typeface="Petrona Bold" pitchFamily="34" charset="-122"/>
                <a:cs typeface="Times New Roman" panose="02020603050405020304" pitchFamily="18" charset="0"/>
              </a:rPr>
              <a:t>Validated Approach</a:t>
            </a:r>
            <a:endParaRPr lang="en-US"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FC65E5ED-5833-1BF8-8934-D166B24DA94A}"/>
              </a:ext>
            </a:extLst>
          </p:cNvPr>
          <p:cNvSpPr txBox="1"/>
          <p:nvPr/>
        </p:nvSpPr>
        <p:spPr>
          <a:xfrm>
            <a:off x="4583150" y="1909281"/>
            <a:ext cx="3713357" cy="1033681"/>
          </a:xfrm>
          <a:prstGeom prst="rect">
            <a:avLst/>
          </a:prstGeom>
          <a:noFill/>
        </p:spPr>
        <p:txBody>
          <a:bodyPr wrap="square">
            <a:spAutoFit/>
          </a:bodyPr>
          <a:lstStyle/>
          <a:p>
            <a:pPr marL="0" indent="0" algn="l">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Transfer learning provides a robust and efficient method for poultry disease classification.</a:t>
            </a:r>
            <a:endParaRPr lang="en-US" sz="20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xmlns="" id="{05150E5E-2845-6812-E870-74335826BC60}"/>
              </a:ext>
            </a:extLst>
          </p:cNvPr>
          <p:cNvSpPr txBox="1"/>
          <p:nvPr/>
        </p:nvSpPr>
        <p:spPr>
          <a:xfrm>
            <a:off x="8954430" y="1449659"/>
            <a:ext cx="4939989" cy="402482"/>
          </a:xfrm>
          <a:prstGeom prst="rect">
            <a:avLst/>
          </a:prstGeom>
          <a:noFill/>
        </p:spPr>
        <p:txBody>
          <a:bodyPr wrap="square">
            <a:spAutoFit/>
          </a:bodyPr>
          <a:lstStyle/>
          <a:p>
            <a:pPr marL="342900" indent="-342900" algn="l">
              <a:lnSpc>
                <a:spcPts val="2550"/>
              </a:lnSpc>
              <a:buFont typeface="Wingdings" panose="05000000000000000000" pitchFamily="2" charset="2"/>
              <a:buChar char="Ø"/>
            </a:pPr>
            <a:r>
              <a:rPr lang="en-US" sz="2000" b="1" dirty="0">
                <a:solidFill>
                  <a:srgbClr val="272525"/>
                </a:solidFill>
                <a:latin typeface="Times New Roman" panose="02020603050405020304" pitchFamily="18" charset="0"/>
                <a:ea typeface="Petrona Bold" pitchFamily="34" charset="-122"/>
                <a:cs typeface="Times New Roman" panose="02020603050405020304" pitchFamily="18" charset="0"/>
              </a:rPr>
              <a:t>Real-world Impact</a:t>
            </a:r>
            <a:endParaRPr lang="en-US" sz="20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xmlns="" id="{D8406B69-149D-530E-C453-6D5AFADFEE6C}"/>
              </a:ext>
            </a:extLst>
          </p:cNvPr>
          <p:cNvSpPr txBox="1"/>
          <p:nvPr/>
        </p:nvSpPr>
        <p:spPr>
          <a:xfrm>
            <a:off x="8954430" y="1909282"/>
            <a:ext cx="4114800" cy="1034066"/>
          </a:xfrm>
          <a:prstGeom prst="rect">
            <a:avLst/>
          </a:prstGeom>
          <a:noFill/>
        </p:spPr>
        <p:txBody>
          <a:bodyPr wrap="square">
            <a:spAutoFit/>
          </a:bodyPr>
          <a:lstStyle/>
          <a:p>
            <a:pPr marL="0" indent="0" algn="l">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Potential to significantly enhance poultry health management and sustainability.</a:t>
            </a:r>
            <a:endParaRPr lang="en-US" sz="2000"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xmlns="" id="{8A2953EA-7339-0114-98AC-596FD4EFC085}"/>
              </a:ext>
            </a:extLst>
          </p:cNvPr>
          <p:cNvSpPr txBox="1"/>
          <p:nvPr/>
        </p:nvSpPr>
        <p:spPr>
          <a:xfrm>
            <a:off x="4683512" y="3178099"/>
            <a:ext cx="6289287" cy="407419"/>
          </a:xfrm>
          <a:prstGeom prst="rect">
            <a:avLst/>
          </a:prstGeom>
          <a:noFill/>
        </p:spPr>
        <p:txBody>
          <a:bodyPr wrap="square">
            <a:spAutoFit/>
          </a:bodyPr>
          <a:lstStyle/>
          <a:p>
            <a:pPr marL="342900" indent="-342900" algn="l">
              <a:lnSpc>
                <a:spcPts val="2550"/>
              </a:lnSpc>
              <a:buFont typeface="Wingdings" panose="05000000000000000000" pitchFamily="2" charset="2"/>
              <a:buChar char="Ø"/>
            </a:pPr>
            <a:r>
              <a:rPr lang="en-US" sz="2000" b="1" dirty="0">
                <a:solidFill>
                  <a:srgbClr val="272525"/>
                </a:solidFill>
                <a:latin typeface="Times New Roman" panose="02020603050405020304" pitchFamily="18" charset="0"/>
                <a:ea typeface="Petrona Bold" pitchFamily="34" charset="-122"/>
                <a:cs typeface="Times New Roman" panose="02020603050405020304" pitchFamily="18" charset="0"/>
              </a:rPr>
              <a:t>Further Research</a:t>
            </a:r>
            <a:endParaRPr lang="en-US" sz="2000"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xmlns="" id="{27F86C29-7E34-D519-E094-895175F88D53}"/>
              </a:ext>
            </a:extLst>
          </p:cNvPr>
          <p:cNvSpPr txBox="1"/>
          <p:nvPr/>
        </p:nvSpPr>
        <p:spPr>
          <a:xfrm>
            <a:off x="4683512" y="3758260"/>
            <a:ext cx="6289288" cy="1034066"/>
          </a:xfrm>
          <a:prstGeom prst="rect">
            <a:avLst/>
          </a:prstGeom>
          <a:noFill/>
        </p:spPr>
        <p:txBody>
          <a:bodyPr wrap="square">
            <a:spAutoFit/>
          </a:bodyPr>
          <a:lstStyle/>
          <a:p>
            <a:pPr marL="0" indent="0" algn="l">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Future work includes integrating multi-modal data and developing explainable AI models for greater diagnostic transparency.</a:t>
            </a:r>
            <a:endParaRPr lang="en-US" sz="2000" dirty="0">
              <a:latin typeface="Times New Roman" panose="02020603050405020304" pitchFamily="18" charset="0"/>
              <a:cs typeface="Times New Roman" panose="02020603050405020304" pitchFamily="18" charset="0"/>
            </a:endParaRPr>
          </a:p>
        </p:txBody>
      </p:sp>
      <p:pic>
        <p:nvPicPr>
          <p:cNvPr id="18" name="Image 0" descr="preencoded.png">
            <a:extLst>
              <a:ext uri="{FF2B5EF4-FFF2-40B4-BE49-F238E27FC236}">
                <a16:creationId xmlns:a16="http://schemas.microsoft.com/office/drawing/2014/main" xmlns="" id="{DEB14696-FB00-B991-EFF9-803E5BD49C99}"/>
              </a:ext>
            </a:extLst>
          </p:cNvPr>
          <p:cNvPicPr>
            <a:picLocks noChangeAspect="1"/>
          </p:cNvPicPr>
          <p:nvPr/>
        </p:nvPicPr>
        <p:blipFill>
          <a:blip r:embed="rId2"/>
          <a:stretch>
            <a:fillRect/>
          </a:stretch>
        </p:blipFill>
        <p:spPr>
          <a:xfrm>
            <a:off x="0" y="0"/>
            <a:ext cx="3657600" cy="8229600"/>
          </a:xfrm>
          <a:prstGeom prst="rect">
            <a:avLst/>
          </a:prstGeom>
        </p:spPr>
      </p:pic>
    </p:spTree>
    <p:extLst>
      <p:ext uri="{BB962C8B-B14F-4D97-AF65-F5344CB8AC3E}">
        <p14:creationId xmlns:p14="http://schemas.microsoft.com/office/powerpoint/2010/main" xmlns="" val="39648664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51CE1649-5E83-169A-EA7C-7091702866D0}"/>
              </a:ext>
            </a:extLst>
          </p:cNvPr>
          <p:cNvSpPr txBox="1"/>
          <p:nvPr/>
        </p:nvSpPr>
        <p:spPr>
          <a:xfrm>
            <a:off x="3657600" y="3930134"/>
            <a:ext cx="7315200" cy="369332"/>
          </a:xfrm>
          <a:prstGeom prst="rect">
            <a:avLst/>
          </a:prstGeom>
          <a:noFill/>
        </p:spPr>
        <p:txBody>
          <a:bodyPr wrap="square">
            <a:spAutoFit/>
          </a:bodyPr>
          <a:lstStyle/>
          <a:p>
            <a:endParaRPr lang="en-IN" dirty="0"/>
          </a:p>
        </p:txBody>
      </p:sp>
      <p:sp>
        <p:nvSpPr>
          <p:cNvPr id="5" name="TextBox 4">
            <a:extLst>
              <a:ext uri="{FF2B5EF4-FFF2-40B4-BE49-F238E27FC236}">
                <a16:creationId xmlns:a16="http://schemas.microsoft.com/office/drawing/2014/main" xmlns="" id="{EE3A8871-5F97-350C-DE44-B5EC152B52A1}"/>
              </a:ext>
            </a:extLst>
          </p:cNvPr>
          <p:cNvSpPr txBox="1"/>
          <p:nvPr/>
        </p:nvSpPr>
        <p:spPr>
          <a:xfrm>
            <a:off x="591015" y="646770"/>
            <a:ext cx="10381785" cy="646331"/>
          </a:xfrm>
          <a:prstGeom prst="rect">
            <a:avLst/>
          </a:prstGeom>
          <a:noFill/>
        </p:spPr>
        <p:txBody>
          <a:bodyPr wrap="square">
            <a:spAutoFit/>
          </a:bodyPr>
          <a:lstStyle/>
          <a:p>
            <a:r>
              <a:rPr lang="en-US" sz="3600" b="1" u="sng" dirty="0">
                <a:solidFill>
                  <a:srgbClr val="272525"/>
                </a:solidFill>
                <a:latin typeface="Times New Roman" panose="02020603050405020304" pitchFamily="18" charset="0"/>
                <a:ea typeface="Inter" pitchFamily="34" charset="-122"/>
                <a:cs typeface="Times New Roman" panose="02020603050405020304" pitchFamily="18" charset="0"/>
              </a:rPr>
              <a:t>Conclusion:</a:t>
            </a:r>
            <a:endParaRPr lang="en-IN" sz="3600" b="1" u="sng" dirty="0"/>
          </a:p>
        </p:txBody>
      </p:sp>
      <p:sp>
        <p:nvSpPr>
          <p:cNvPr id="7" name="TextBox 6">
            <a:extLst>
              <a:ext uri="{FF2B5EF4-FFF2-40B4-BE49-F238E27FC236}">
                <a16:creationId xmlns:a16="http://schemas.microsoft.com/office/drawing/2014/main" xmlns="" id="{0B8EE779-E857-1B99-6ED9-D62C40F4FCF5}"/>
              </a:ext>
            </a:extLst>
          </p:cNvPr>
          <p:cNvSpPr txBox="1"/>
          <p:nvPr/>
        </p:nvSpPr>
        <p:spPr>
          <a:xfrm>
            <a:off x="591016" y="1594625"/>
            <a:ext cx="7504770" cy="3785652"/>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Transfer learning has proven to be an effective approach for enhancing poultry disease classification. By leveraging pre-trained deep learning models such as </a:t>
            </a:r>
            <a:r>
              <a:rPr lang="en-US" sz="2000" dirty="0" err="1">
                <a:latin typeface="Times New Roman" panose="02020603050405020304" pitchFamily="18" charset="0"/>
                <a:cs typeface="Times New Roman" panose="02020603050405020304" pitchFamily="18" charset="0"/>
              </a:rPr>
              <a:t>ResNet</a:t>
            </a:r>
            <a:r>
              <a:rPr lang="en-US" sz="2000" dirty="0">
                <a:latin typeface="Times New Roman" panose="02020603050405020304" pitchFamily="18" charset="0"/>
                <a:cs typeface="Times New Roman" panose="02020603050405020304" pitchFamily="18" charset="0"/>
              </a:rPr>
              <a:t> or VGG, we significantly reduced training time while maintaining high accuracy, even with a limited dataset. The model effectively learned to identify subtle visual patterns associated with various poultry diseases, which can be challenging using traditional methods. </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Fine-tuning selected layers allowed for better adaptation to the specific characteristics of poultry images. This approach not only improved classification performance but also demonstrated strong generalization on unseen data. </a:t>
            </a:r>
            <a:endParaRPr lang="en-IN" sz="2000" dirty="0">
              <a:latin typeface="Times New Roman" panose="02020603050405020304" pitchFamily="18" charset="0"/>
              <a:cs typeface="Times New Roman" panose="02020603050405020304" pitchFamily="18" charset="0"/>
            </a:endParaRPr>
          </a:p>
        </p:txBody>
      </p:sp>
      <p:sp>
        <p:nvSpPr>
          <p:cNvPr id="8" name="AutoShape 2">
            <a:extLst>
              <a:ext uri="{FF2B5EF4-FFF2-40B4-BE49-F238E27FC236}">
                <a16:creationId xmlns:a16="http://schemas.microsoft.com/office/drawing/2014/main" xmlns="" id="{F5D59569-09CB-44BE-A451-05B60F7045A7}"/>
              </a:ext>
            </a:extLst>
          </p:cNvPr>
          <p:cNvSpPr>
            <a:spLocks noChangeAspect="1" noChangeArrowheads="1"/>
          </p:cNvSpPr>
          <p:nvPr/>
        </p:nvSpPr>
        <p:spPr bwMode="auto">
          <a:xfrm>
            <a:off x="8924693" y="3713356"/>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148" name="Picture 4">
            <a:extLst>
              <a:ext uri="{FF2B5EF4-FFF2-40B4-BE49-F238E27FC236}">
                <a16:creationId xmlns:a16="http://schemas.microsoft.com/office/drawing/2014/main" xmlns="" id="{BDBBC474-284D-AFA1-4C9F-8A6181F4E901}"/>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96507" y="1717289"/>
            <a:ext cx="5999355" cy="388062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39076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01806" y="334537"/>
            <a:ext cx="7848406" cy="1382751"/>
          </a:xfrm>
          <a:prstGeom prst="rect">
            <a:avLst/>
          </a:prstGeom>
          <a:noFill/>
          <a:ln/>
        </p:spPr>
        <p:txBody>
          <a:bodyPr wrap="square" lIns="0" tIns="0" rIns="0" bIns="0" rtlCol="0" anchor="t"/>
          <a:lstStyle/>
          <a:p>
            <a:pPr marL="0" indent="0" algn="l">
              <a:lnSpc>
                <a:spcPts val="5100"/>
              </a:lnSpc>
              <a:buNone/>
            </a:pPr>
            <a:r>
              <a:rPr lang="en-US" sz="3600" b="1" u="sng" dirty="0">
                <a:solidFill>
                  <a:srgbClr val="000000"/>
                </a:solidFill>
                <a:latin typeface="Times New Roman" panose="02020603050405020304" pitchFamily="18" charset="0"/>
                <a:ea typeface="Petrona Bold" pitchFamily="34" charset="-122"/>
                <a:cs typeface="Times New Roman" panose="02020603050405020304" pitchFamily="18" charset="0"/>
              </a:rPr>
              <a:t>Understanding Poultry Disease Challenges</a:t>
            </a:r>
            <a:endParaRPr lang="en-US" sz="3600" u="sng" dirty="0">
              <a:latin typeface="Times New Roman" panose="02020603050405020304" pitchFamily="18" charset="0"/>
              <a:cs typeface="Times New Roman" panose="02020603050405020304" pitchFamily="18" charset="0"/>
            </a:endParaRPr>
          </a:p>
        </p:txBody>
      </p:sp>
      <p:sp>
        <p:nvSpPr>
          <p:cNvPr id="4" name="Text 1"/>
          <p:cNvSpPr/>
          <p:nvPr/>
        </p:nvSpPr>
        <p:spPr>
          <a:xfrm>
            <a:off x="501806" y="1906859"/>
            <a:ext cx="7848405" cy="1661531"/>
          </a:xfrm>
          <a:prstGeom prst="rect">
            <a:avLst/>
          </a:prstGeom>
          <a:noFill/>
          <a:ln/>
        </p:spPr>
        <p:txBody>
          <a:bodyPr wrap="square" lIns="0" tIns="0" rIns="0" bIns="0" rtlCol="0" anchor="t"/>
          <a:lstStyle/>
          <a:p>
            <a:pPr marL="0" indent="0" algn="just">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Poultry diseases pose a significant threat to global food security and economic stability in the agricultural sector. Rapid and accurate diagnosis is crucial for effective disease management, preventing widespread outbreaks and reducing antibiotic reliance. Traditional diagnostic methods can be time-consuming and resource-intensive.</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51BA9689-5FC2-4AC1-7A47-B31ADA5004C1}"/>
              </a:ext>
            </a:extLst>
          </p:cNvPr>
          <p:cNvSpPr txBox="1"/>
          <p:nvPr/>
        </p:nvSpPr>
        <p:spPr>
          <a:xfrm>
            <a:off x="490654" y="412595"/>
            <a:ext cx="10482146" cy="684098"/>
          </a:xfrm>
          <a:prstGeom prst="rect">
            <a:avLst/>
          </a:prstGeom>
          <a:noFill/>
        </p:spPr>
        <p:txBody>
          <a:bodyPr wrap="square">
            <a:spAutoFit/>
          </a:bodyPr>
          <a:lstStyle/>
          <a:p>
            <a:pPr marL="0" indent="0" algn="l">
              <a:lnSpc>
                <a:spcPts val="4800"/>
              </a:lnSpc>
              <a:buNone/>
            </a:pPr>
            <a:r>
              <a:rPr lang="en-US" sz="3600" b="1" u="sng" dirty="0">
                <a:solidFill>
                  <a:srgbClr val="000000"/>
                </a:solidFill>
                <a:latin typeface="Times New Roman" panose="02020603050405020304" pitchFamily="18" charset="0"/>
                <a:ea typeface="Petrona Bold" pitchFamily="34" charset="-122"/>
                <a:cs typeface="Times New Roman" panose="02020603050405020304" pitchFamily="18" charset="0"/>
              </a:rPr>
              <a:t>Introduction to Transfer Learning</a:t>
            </a:r>
            <a:endParaRPr lang="en-US" sz="3600" u="sng"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xmlns="" id="{11C8B7A0-EDE3-D550-1286-C9D30CBB59EB}"/>
              </a:ext>
            </a:extLst>
          </p:cNvPr>
          <p:cNvSpPr txBox="1"/>
          <p:nvPr/>
        </p:nvSpPr>
        <p:spPr>
          <a:xfrm>
            <a:off x="278781" y="1483112"/>
            <a:ext cx="7125629" cy="1862048"/>
          </a:xfrm>
          <a:prstGeom prst="rect">
            <a:avLst/>
          </a:prstGeom>
          <a:noFill/>
        </p:spPr>
        <p:txBody>
          <a:bodyPr wrap="square">
            <a:spAutoFit/>
          </a:bodyPr>
          <a:lstStyle/>
          <a:p>
            <a:pPr marL="0" indent="0" algn="just">
              <a:lnSpc>
                <a:spcPts val="23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Transfer learning is a machine learning technique where a model trained on one task is repurposed for a second, related task. In the context of image classification, this involves using pre-trained convolutional neural networks (CNNs) that have learned to recognize a wide range of features from large datasets like ImageNet</a:t>
            </a:r>
            <a:r>
              <a:rPr lang="en-US" sz="1800" dirty="0">
                <a:solidFill>
                  <a:srgbClr val="272525"/>
                </a:solidFill>
                <a:latin typeface="Inter" pitchFamily="34" charset="0"/>
                <a:ea typeface="Inter" pitchFamily="34" charset="-122"/>
                <a:cs typeface="Inter" pitchFamily="34" charset="-120"/>
              </a:rPr>
              <a:t>.</a:t>
            </a:r>
            <a:endParaRPr lang="en-US" sz="1800" dirty="0"/>
          </a:p>
        </p:txBody>
      </p:sp>
      <p:pic>
        <p:nvPicPr>
          <p:cNvPr id="6" name="Image 0" descr="preencoded.png">
            <a:extLst>
              <a:ext uri="{FF2B5EF4-FFF2-40B4-BE49-F238E27FC236}">
                <a16:creationId xmlns:a16="http://schemas.microsoft.com/office/drawing/2014/main" xmlns="" id="{70124FB3-53EA-FFA3-57E8-D0E114914515}"/>
              </a:ext>
            </a:extLst>
          </p:cNvPr>
          <p:cNvPicPr>
            <a:picLocks noChangeAspect="1"/>
          </p:cNvPicPr>
          <p:nvPr/>
        </p:nvPicPr>
        <p:blipFill>
          <a:blip r:embed="rId2"/>
          <a:stretch>
            <a:fillRect/>
          </a:stretch>
        </p:blipFill>
        <p:spPr>
          <a:xfrm>
            <a:off x="7672039" y="1613297"/>
            <a:ext cx="6679580" cy="6342340"/>
          </a:xfrm>
          <a:prstGeom prst="rect">
            <a:avLst/>
          </a:prstGeom>
        </p:spPr>
      </p:pic>
      <p:sp>
        <p:nvSpPr>
          <p:cNvPr id="8" name="TextBox 7">
            <a:extLst>
              <a:ext uri="{FF2B5EF4-FFF2-40B4-BE49-F238E27FC236}">
                <a16:creationId xmlns:a16="http://schemas.microsoft.com/office/drawing/2014/main" xmlns="" id="{25507B9F-63D9-C4B2-0C1D-D7412A023D78}"/>
              </a:ext>
            </a:extLst>
          </p:cNvPr>
          <p:cNvSpPr txBox="1"/>
          <p:nvPr/>
        </p:nvSpPr>
        <p:spPr>
          <a:xfrm>
            <a:off x="278781" y="3635298"/>
            <a:ext cx="7125629" cy="1938992"/>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This approach is especially useful in deep learning, where training models from the ground up can be resource-intensive. Transfer learning helps improve performance, reduce training time, and tackle problems where labeled data is limited. Common applications include image classification, natural language processing, and speech recognition.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28406269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19A42FFA-A067-30F4-38E3-74A3FED707E8}"/>
              </a:ext>
            </a:extLst>
          </p:cNvPr>
          <p:cNvSpPr txBox="1"/>
          <p:nvPr/>
        </p:nvSpPr>
        <p:spPr>
          <a:xfrm>
            <a:off x="4672360" y="278780"/>
            <a:ext cx="8999035" cy="1345048"/>
          </a:xfrm>
          <a:prstGeom prst="rect">
            <a:avLst/>
          </a:prstGeom>
          <a:noFill/>
        </p:spPr>
        <p:txBody>
          <a:bodyPr wrap="square">
            <a:spAutoFit/>
          </a:bodyPr>
          <a:lstStyle/>
          <a:p>
            <a:pPr marL="0" indent="0" algn="l">
              <a:lnSpc>
                <a:spcPts val="5100"/>
              </a:lnSpc>
              <a:buNone/>
            </a:pPr>
            <a:r>
              <a:rPr lang="en-US" sz="3600" b="1" u="sng" dirty="0">
                <a:solidFill>
                  <a:srgbClr val="000000"/>
                </a:solidFill>
                <a:latin typeface="Times New Roman" panose="02020603050405020304" pitchFamily="18" charset="0"/>
                <a:ea typeface="Petrona Bold" pitchFamily="34" charset="-122"/>
                <a:cs typeface="Times New Roman" panose="02020603050405020304" pitchFamily="18" charset="0"/>
              </a:rPr>
              <a:t>Advantages of Transfer Learning in Poultry Diagnostics</a:t>
            </a:r>
            <a:endParaRPr lang="en-US" sz="3600" u="sng" dirty="0">
              <a:latin typeface="Times New Roman" panose="02020603050405020304" pitchFamily="18" charset="0"/>
              <a:cs typeface="Times New Roman" panose="02020603050405020304" pitchFamily="18" charset="0"/>
            </a:endParaRPr>
          </a:p>
        </p:txBody>
      </p:sp>
      <p:pic>
        <p:nvPicPr>
          <p:cNvPr id="4" name="Image 1" descr="preencoded.png">
            <a:extLst>
              <a:ext uri="{FF2B5EF4-FFF2-40B4-BE49-F238E27FC236}">
                <a16:creationId xmlns:a16="http://schemas.microsoft.com/office/drawing/2014/main" xmlns="" id="{DFD6FB76-2735-18F9-865F-65330BF4066A}"/>
              </a:ext>
            </a:extLst>
          </p:cNvPr>
          <p:cNvPicPr>
            <a:picLocks noChangeAspect="1"/>
          </p:cNvPicPr>
          <p:nvPr/>
        </p:nvPicPr>
        <p:blipFill>
          <a:blip r:embed="rId2"/>
          <a:stretch>
            <a:fillRect/>
          </a:stretch>
        </p:blipFill>
        <p:spPr>
          <a:xfrm>
            <a:off x="4795025" y="2074128"/>
            <a:ext cx="691376" cy="602166"/>
          </a:xfrm>
          <a:prstGeom prst="rect">
            <a:avLst/>
          </a:prstGeom>
        </p:spPr>
      </p:pic>
      <p:sp>
        <p:nvSpPr>
          <p:cNvPr id="6" name="TextBox 5">
            <a:extLst>
              <a:ext uri="{FF2B5EF4-FFF2-40B4-BE49-F238E27FC236}">
                <a16:creationId xmlns:a16="http://schemas.microsoft.com/office/drawing/2014/main" xmlns="" id="{1BED8EF8-9883-7DFA-380D-BEC58B41F49D}"/>
              </a:ext>
            </a:extLst>
          </p:cNvPr>
          <p:cNvSpPr txBox="1"/>
          <p:nvPr/>
        </p:nvSpPr>
        <p:spPr>
          <a:xfrm>
            <a:off x="4672360" y="2676295"/>
            <a:ext cx="3445728" cy="414665"/>
          </a:xfrm>
          <a:prstGeom prst="rect">
            <a:avLst/>
          </a:prstGeom>
          <a:noFill/>
        </p:spPr>
        <p:txBody>
          <a:bodyPr wrap="square">
            <a:spAutoFit/>
          </a:bodyPr>
          <a:lstStyle/>
          <a:p>
            <a:pPr marL="0" indent="0" algn="l">
              <a:lnSpc>
                <a:spcPts val="2550"/>
              </a:lnSpc>
              <a:buNone/>
            </a:pPr>
            <a:r>
              <a:rPr lang="en-US" sz="2000" b="1" dirty="0">
                <a:solidFill>
                  <a:srgbClr val="272525"/>
                </a:solidFill>
                <a:latin typeface="Times New Roman" panose="02020603050405020304" pitchFamily="18" charset="0"/>
                <a:ea typeface="Petrona Bold" pitchFamily="34" charset="-122"/>
                <a:cs typeface="Times New Roman" panose="02020603050405020304" pitchFamily="18" charset="0"/>
              </a:rPr>
              <a:t>Reduced Data Dependency</a:t>
            </a:r>
            <a:endParaRPr lang="en-US" sz="20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xmlns="" id="{EF078A3C-76B5-9CAF-454D-88AF159D3BB5}"/>
              </a:ext>
            </a:extLst>
          </p:cNvPr>
          <p:cNvSpPr txBox="1"/>
          <p:nvPr/>
        </p:nvSpPr>
        <p:spPr>
          <a:xfrm>
            <a:off x="4672359" y="3126594"/>
            <a:ext cx="3780265" cy="1354666"/>
          </a:xfrm>
          <a:prstGeom prst="rect">
            <a:avLst/>
          </a:prstGeom>
          <a:noFill/>
        </p:spPr>
        <p:txBody>
          <a:bodyPr wrap="square">
            <a:spAutoFit/>
          </a:bodyPr>
          <a:lstStyle/>
          <a:p>
            <a:pPr marL="0" indent="0">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Requires less labelled training data for the target task, which is beneficial in medical imaging where datasets can be scarce.</a:t>
            </a:r>
            <a:endParaRPr lang="en-US" sz="2000" dirty="0">
              <a:latin typeface="Times New Roman" panose="02020603050405020304" pitchFamily="18" charset="0"/>
              <a:cs typeface="Times New Roman" panose="02020603050405020304" pitchFamily="18" charset="0"/>
            </a:endParaRPr>
          </a:p>
        </p:txBody>
      </p:sp>
      <p:pic>
        <p:nvPicPr>
          <p:cNvPr id="9" name="Image 2" descr="preencoded.png">
            <a:extLst>
              <a:ext uri="{FF2B5EF4-FFF2-40B4-BE49-F238E27FC236}">
                <a16:creationId xmlns:a16="http://schemas.microsoft.com/office/drawing/2014/main" xmlns="" id="{0D51ABA2-78CB-EDB5-7AB1-4BC4504FD92F}"/>
              </a:ext>
            </a:extLst>
          </p:cNvPr>
          <p:cNvPicPr>
            <a:picLocks noChangeAspect="1"/>
          </p:cNvPicPr>
          <p:nvPr/>
        </p:nvPicPr>
        <p:blipFill>
          <a:blip r:embed="rId3"/>
          <a:stretch>
            <a:fillRect/>
          </a:stretch>
        </p:blipFill>
        <p:spPr>
          <a:xfrm>
            <a:off x="9401759" y="2067777"/>
            <a:ext cx="496133" cy="496133"/>
          </a:xfrm>
          <a:prstGeom prst="rect">
            <a:avLst/>
          </a:prstGeom>
        </p:spPr>
      </p:pic>
      <p:sp>
        <p:nvSpPr>
          <p:cNvPr id="11" name="TextBox 10">
            <a:extLst>
              <a:ext uri="{FF2B5EF4-FFF2-40B4-BE49-F238E27FC236}">
                <a16:creationId xmlns:a16="http://schemas.microsoft.com/office/drawing/2014/main" xmlns="" id="{7CC2ADAD-8CB2-C997-D983-C2D9F845099B}"/>
              </a:ext>
            </a:extLst>
          </p:cNvPr>
          <p:cNvSpPr txBox="1"/>
          <p:nvPr/>
        </p:nvSpPr>
        <p:spPr>
          <a:xfrm>
            <a:off x="8976733" y="2676295"/>
            <a:ext cx="3870756" cy="402482"/>
          </a:xfrm>
          <a:prstGeom prst="rect">
            <a:avLst/>
          </a:prstGeom>
          <a:noFill/>
        </p:spPr>
        <p:txBody>
          <a:bodyPr wrap="square">
            <a:spAutoFit/>
          </a:bodyPr>
          <a:lstStyle/>
          <a:p>
            <a:pPr marL="0" indent="0" algn="l">
              <a:lnSpc>
                <a:spcPts val="2550"/>
              </a:lnSpc>
              <a:buNone/>
            </a:pPr>
            <a:r>
              <a:rPr lang="en-US" sz="2000" b="1" dirty="0">
                <a:solidFill>
                  <a:srgbClr val="272525"/>
                </a:solidFill>
                <a:latin typeface="Times New Roman" panose="02020603050405020304" pitchFamily="18" charset="0"/>
                <a:ea typeface="Petrona Bold" pitchFamily="34" charset="-122"/>
                <a:cs typeface="Times New Roman" panose="02020603050405020304" pitchFamily="18" charset="0"/>
              </a:rPr>
              <a:t>Faster Training Times</a:t>
            </a:r>
            <a:endParaRPr lang="en-US" sz="20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xmlns="" id="{C5D6C62D-9EB6-563F-4544-5FE8238D018E}"/>
              </a:ext>
            </a:extLst>
          </p:cNvPr>
          <p:cNvSpPr txBox="1"/>
          <p:nvPr/>
        </p:nvSpPr>
        <p:spPr>
          <a:xfrm>
            <a:off x="8976732" y="3090960"/>
            <a:ext cx="4694663" cy="1354666"/>
          </a:xfrm>
          <a:prstGeom prst="rect">
            <a:avLst/>
          </a:prstGeom>
          <a:noFill/>
        </p:spPr>
        <p:txBody>
          <a:bodyPr wrap="square">
            <a:spAutoFit/>
          </a:bodyPr>
          <a:lstStyle/>
          <a:p>
            <a:pPr marL="0" indent="0">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Fine-tuning pre-trained models is significantly faster than training a deep CNN from scratch, accelerating deployment.</a:t>
            </a:r>
            <a:endParaRPr lang="en-US" sz="2000" dirty="0">
              <a:latin typeface="Times New Roman" panose="02020603050405020304" pitchFamily="18" charset="0"/>
              <a:cs typeface="Times New Roman" panose="02020603050405020304" pitchFamily="18" charset="0"/>
            </a:endParaRPr>
          </a:p>
        </p:txBody>
      </p:sp>
      <p:pic>
        <p:nvPicPr>
          <p:cNvPr id="14" name="Image 3" descr="preencoded.png">
            <a:extLst>
              <a:ext uri="{FF2B5EF4-FFF2-40B4-BE49-F238E27FC236}">
                <a16:creationId xmlns:a16="http://schemas.microsoft.com/office/drawing/2014/main" xmlns="" id="{975F09EA-6974-C39D-9492-34F16A12FF96}"/>
              </a:ext>
            </a:extLst>
          </p:cNvPr>
          <p:cNvPicPr>
            <a:picLocks noChangeAspect="1"/>
          </p:cNvPicPr>
          <p:nvPr/>
        </p:nvPicPr>
        <p:blipFill>
          <a:blip r:embed="rId4"/>
          <a:stretch>
            <a:fillRect/>
          </a:stretch>
        </p:blipFill>
        <p:spPr>
          <a:xfrm>
            <a:off x="4892646" y="4884127"/>
            <a:ext cx="496133" cy="496133"/>
          </a:xfrm>
          <a:prstGeom prst="rect">
            <a:avLst/>
          </a:prstGeom>
        </p:spPr>
      </p:pic>
      <p:sp>
        <p:nvSpPr>
          <p:cNvPr id="16" name="TextBox 15">
            <a:extLst>
              <a:ext uri="{FF2B5EF4-FFF2-40B4-BE49-F238E27FC236}">
                <a16:creationId xmlns:a16="http://schemas.microsoft.com/office/drawing/2014/main" xmlns="" id="{B4AE510F-FD34-4BA9-5D16-328ACBF54253}"/>
              </a:ext>
            </a:extLst>
          </p:cNvPr>
          <p:cNvSpPr txBox="1"/>
          <p:nvPr/>
        </p:nvSpPr>
        <p:spPr>
          <a:xfrm>
            <a:off x="4795025" y="5469470"/>
            <a:ext cx="3523785" cy="407419"/>
          </a:xfrm>
          <a:prstGeom prst="rect">
            <a:avLst/>
          </a:prstGeom>
          <a:noFill/>
        </p:spPr>
        <p:txBody>
          <a:bodyPr wrap="square">
            <a:spAutoFit/>
          </a:bodyPr>
          <a:lstStyle/>
          <a:p>
            <a:pPr marL="0" indent="0" algn="l">
              <a:lnSpc>
                <a:spcPts val="2550"/>
              </a:lnSpc>
              <a:buNone/>
            </a:pPr>
            <a:r>
              <a:rPr lang="en-US" sz="2000" b="1" dirty="0">
                <a:solidFill>
                  <a:srgbClr val="272525"/>
                </a:solidFill>
                <a:latin typeface="Times New Roman" panose="02020603050405020304" pitchFamily="18" charset="0"/>
                <a:ea typeface="Petrona Bold" pitchFamily="34" charset="-122"/>
                <a:cs typeface="Times New Roman" panose="02020603050405020304" pitchFamily="18" charset="0"/>
              </a:rPr>
              <a:t>Improved Performance</a:t>
            </a:r>
            <a:endParaRPr lang="en-US" sz="20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xmlns="" id="{492E77FA-EAE7-D7E6-09BF-F0C7D53CF1E5}"/>
              </a:ext>
            </a:extLst>
          </p:cNvPr>
          <p:cNvSpPr txBox="1"/>
          <p:nvPr/>
        </p:nvSpPr>
        <p:spPr>
          <a:xfrm>
            <a:off x="4795025" y="5966099"/>
            <a:ext cx="4014437" cy="1354666"/>
          </a:xfrm>
          <a:prstGeom prst="rect">
            <a:avLst/>
          </a:prstGeom>
          <a:noFill/>
        </p:spPr>
        <p:txBody>
          <a:bodyPr wrap="square">
            <a:spAutoFit/>
          </a:bodyPr>
          <a:lstStyle/>
          <a:p>
            <a:pPr marL="0" indent="0" algn="l">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Leverages features learned from vast datasets, leading to higher accuracy and </a:t>
            </a:r>
            <a:r>
              <a:rPr lang="en-US" sz="2000" dirty="0" err="1">
                <a:solidFill>
                  <a:srgbClr val="272525"/>
                </a:solidFill>
                <a:latin typeface="Times New Roman" panose="02020603050405020304" pitchFamily="18" charset="0"/>
                <a:ea typeface="Inter" pitchFamily="34" charset="-122"/>
                <a:cs typeface="Times New Roman" panose="02020603050405020304" pitchFamily="18" charset="0"/>
              </a:rPr>
              <a:t>generalisation</a:t>
            </a: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 even with limited domain-specific data.</a:t>
            </a:r>
            <a:endParaRPr lang="en-US" sz="2000" dirty="0">
              <a:latin typeface="Times New Roman" panose="02020603050405020304" pitchFamily="18" charset="0"/>
              <a:cs typeface="Times New Roman" panose="02020603050405020304" pitchFamily="18" charset="0"/>
            </a:endParaRPr>
          </a:p>
        </p:txBody>
      </p:sp>
      <p:pic>
        <p:nvPicPr>
          <p:cNvPr id="1028" name="Picture 4">
            <a:extLst>
              <a:ext uri="{FF2B5EF4-FFF2-40B4-BE49-F238E27FC236}">
                <a16:creationId xmlns:a16="http://schemas.microsoft.com/office/drawing/2014/main" xmlns="" id="{49551E30-62B2-F3C2-8A0D-83A7636B52EB}"/>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557561" y="2074129"/>
            <a:ext cx="3891776" cy="389197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767327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35260" y="512956"/>
            <a:ext cx="7814952" cy="1270159"/>
          </a:xfrm>
          <a:prstGeom prst="rect">
            <a:avLst/>
          </a:prstGeom>
          <a:noFill/>
          <a:ln/>
        </p:spPr>
        <p:txBody>
          <a:bodyPr wrap="square" lIns="0" tIns="0" rIns="0" bIns="0" rtlCol="0" anchor="t"/>
          <a:lstStyle/>
          <a:p>
            <a:pPr marL="0" indent="0" algn="l">
              <a:lnSpc>
                <a:spcPts val="5100"/>
              </a:lnSpc>
              <a:buNone/>
            </a:pPr>
            <a:r>
              <a:rPr lang="en-US" sz="3600" b="1" u="sng" dirty="0">
                <a:solidFill>
                  <a:srgbClr val="000000"/>
                </a:solidFill>
                <a:latin typeface="Times New Roman" panose="02020603050405020304" pitchFamily="18" charset="0"/>
                <a:ea typeface="Petrona Bold" pitchFamily="34" charset="-122"/>
                <a:cs typeface="Times New Roman" panose="02020603050405020304" pitchFamily="18" charset="0"/>
              </a:rPr>
              <a:t>Methodology: Dataset and Pre-processing</a:t>
            </a:r>
            <a:endParaRPr lang="en-US" sz="3600" u="sng" dirty="0">
              <a:latin typeface="Times New Roman" panose="02020603050405020304" pitchFamily="18" charset="0"/>
              <a:cs typeface="Times New Roman" panose="02020603050405020304" pitchFamily="18" charset="0"/>
            </a:endParaRPr>
          </a:p>
        </p:txBody>
      </p:sp>
      <p:sp>
        <p:nvSpPr>
          <p:cNvPr id="4" name="Text 1"/>
          <p:cNvSpPr/>
          <p:nvPr/>
        </p:nvSpPr>
        <p:spPr>
          <a:xfrm>
            <a:off x="535260" y="2096430"/>
            <a:ext cx="7814952" cy="1572322"/>
          </a:xfrm>
          <a:prstGeom prst="rect">
            <a:avLst/>
          </a:prstGeom>
          <a:noFill/>
          <a:ln/>
        </p:spPr>
        <p:txBody>
          <a:bodyPr wrap="square" lIns="0" tIns="0" rIns="0" bIns="0" rtlCol="0" anchor="t"/>
          <a:lstStyle/>
          <a:p>
            <a:pPr marL="0" indent="0" algn="just">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Our study utilises a curated dataset of poultry disease images, including visual symptoms of common ailments like Newcastle Disease, Avian Influenza, and Fowl Pox. Images undergo pre-processing steps such as normalisation, resizing, and augmentation to enhance model robustness and prevent overfitting.</a:t>
            </a:r>
            <a:endParaRPr lang="en-US" sz="20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xmlns="" id="{22768ECC-F937-CED1-FA8E-B483241CD45D}"/>
              </a:ext>
            </a:extLst>
          </p:cNvPr>
          <p:cNvSpPr txBox="1"/>
          <p:nvPr/>
        </p:nvSpPr>
        <p:spPr>
          <a:xfrm>
            <a:off x="423746" y="3982067"/>
            <a:ext cx="7926466" cy="1938992"/>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The dataset used for this project consists of labeled images collected from a reliable source, ensuring diversity across classes. Before training, pre-processing steps are applied to enhance model performance. These include resizing all images to a uniform size, normalizing pixel values to a standard range (typically 0 to 1), and augmenting the data through techniques like rotation, flipping, and zooming to improve generalization. </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10E95811-544F-9DBF-E257-158F20C75EE4}"/>
              </a:ext>
            </a:extLst>
          </p:cNvPr>
          <p:cNvSpPr txBox="1"/>
          <p:nvPr/>
        </p:nvSpPr>
        <p:spPr>
          <a:xfrm>
            <a:off x="345688" y="267629"/>
            <a:ext cx="10627112" cy="662169"/>
          </a:xfrm>
          <a:prstGeom prst="rect">
            <a:avLst/>
          </a:prstGeom>
          <a:noFill/>
        </p:spPr>
        <p:txBody>
          <a:bodyPr wrap="square">
            <a:spAutoFit/>
          </a:bodyPr>
          <a:lstStyle/>
          <a:p>
            <a:pPr marL="0" indent="0" algn="l">
              <a:lnSpc>
                <a:spcPts val="4800"/>
              </a:lnSpc>
              <a:buNone/>
            </a:pPr>
            <a:r>
              <a:rPr lang="en-US" sz="3600" b="1" u="sng" dirty="0">
                <a:solidFill>
                  <a:srgbClr val="000000"/>
                </a:solidFill>
                <a:latin typeface="Times New Roman" panose="02020603050405020304" pitchFamily="18" charset="0"/>
                <a:ea typeface="Petrona Bold" pitchFamily="34" charset="-122"/>
                <a:cs typeface="Times New Roman" panose="02020603050405020304" pitchFamily="18" charset="0"/>
              </a:rPr>
              <a:t>Model Selection and Fine-tuning Strategies</a:t>
            </a:r>
            <a:endParaRPr lang="en-US" sz="3600" u="sng"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xmlns="" id="{645B8AAC-0239-5DF1-EDB7-CC837A8016E1}"/>
              </a:ext>
            </a:extLst>
          </p:cNvPr>
          <p:cNvSpPr txBox="1"/>
          <p:nvPr/>
        </p:nvSpPr>
        <p:spPr>
          <a:xfrm>
            <a:off x="345688" y="1115123"/>
            <a:ext cx="8285356" cy="1567096"/>
          </a:xfrm>
          <a:prstGeom prst="rect">
            <a:avLst/>
          </a:prstGeom>
          <a:noFill/>
        </p:spPr>
        <p:txBody>
          <a:bodyPr wrap="square">
            <a:spAutoFit/>
          </a:bodyPr>
          <a:lstStyle/>
          <a:p>
            <a:pPr marL="0" indent="0" algn="just">
              <a:lnSpc>
                <a:spcPts val="23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We experimented with several popular pre-trained CNN architectures, including </a:t>
            </a:r>
            <a:r>
              <a:rPr lang="en-US" sz="2000" dirty="0" err="1">
                <a:solidFill>
                  <a:srgbClr val="272525"/>
                </a:solidFill>
                <a:latin typeface="Times New Roman" panose="02020603050405020304" pitchFamily="18" charset="0"/>
                <a:ea typeface="Inter" pitchFamily="34" charset="-122"/>
                <a:cs typeface="Times New Roman" panose="02020603050405020304" pitchFamily="18" charset="0"/>
              </a:rPr>
              <a:t>ResNet</a:t>
            </a: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 VGG, and InceptionV3. Various fine-tuning strategies were explored, such as freezing earlier layers and training only the final classification layers, or unfreezing a few top layers for more domain-specific feature extraction.</a:t>
            </a:r>
            <a:endParaRPr lang="en-US"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2AFBED3F-9B74-FF29-E3E0-B15745A6B11E}"/>
              </a:ext>
            </a:extLst>
          </p:cNvPr>
          <p:cNvSpPr txBox="1"/>
          <p:nvPr/>
        </p:nvSpPr>
        <p:spPr>
          <a:xfrm>
            <a:off x="345688" y="2867544"/>
            <a:ext cx="8140390" cy="1631216"/>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For this project, a pre-trained convolutional neural network (CNN) such as VGG16, ResNet50, or </a:t>
            </a:r>
            <a:r>
              <a:rPr lang="en-US" sz="2000" dirty="0" err="1">
                <a:latin typeface="Times New Roman" panose="02020603050405020304" pitchFamily="18" charset="0"/>
                <a:cs typeface="Times New Roman" panose="02020603050405020304" pitchFamily="18" charset="0"/>
              </a:rPr>
              <a:t>MobileNet</a:t>
            </a:r>
            <a:r>
              <a:rPr lang="en-US" sz="2000" dirty="0">
                <a:latin typeface="Times New Roman" panose="02020603050405020304" pitchFamily="18" charset="0"/>
                <a:cs typeface="Times New Roman" panose="02020603050405020304" pitchFamily="18" charset="0"/>
              </a:rPr>
              <a:t> was selected due to its proven performance on image classification tasks. The top (fully connected) layers were removed and replaced with custom layers suited to the target classes. Initially, the pre-trained layers were frozen to train only the new layers.</a:t>
            </a:r>
            <a:endParaRPr lang="en-IN" sz="2000" dirty="0">
              <a:latin typeface="Times New Roman" panose="02020603050405020304" pitchFamily="18" charset="0"/>
              <a:cs typeface="Times New Roman" panose="02020603050405020304" pitchFamily="18" charset="0"/>
            </a:endParaRPr>
          </a:p>
        </p:txBody>
      </p:sp>
      <p:pic>
        <p:nvPicPr>
          <p:cNvPr id="8" name="Image 0" descr="preencoded.png">
            <a:extLst>
              <a:ext uri="{FF2B5EF4-FFF2-40B4-BE49-F238E27FC236}">
                <a16:creationId xmlns:a16="http://schemas.microsoft.com/office/drawing/2014/main" xmlns="" id="{70837C2E-035D-8219-3313-4C4D5A0947DC}"/>
              </a:ext>
            </a:extLst>
          </p:cNvPr>
          <p:cNvPicPr>
            <a:picLocks noChangeAspect="1"/>
          </p:cNvPicPr>
          <p:nvPr/>
        </p:nvPicPr>
        <p:blipFill>
          <a:blip r:embed="rId2"/>
          <a:stretch>
            <a:fillRect/>
          </a:stretch>
        </p:blipFill>
        <p:spPr>
          <a:xfrm>
            <a:off x="8731404" y="1148575"/>
            <a:ext cx="5374887" cy="5932449"/>
          </a:xfrm>
          <a:prstGeom prst="rect">
            <a:avLst/>
          </a:prstGeom>
        </p:spPr>
      </p:pic>
    </p:spTree>
    <p:extLst>
      <p:ext uri="{BB962C8B-B14F-4D97-AF65-F5344CB8AC3E}">
        <p14:creationId xmlns:p14="http://schemas.microsoft.com/office/powerpoint/2010/main" xmlns="" val="1687712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xmlns="" id="{2DC037AA-EB8F-5BEB-C2C7-C59E68BCD14B}"/>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669073" y="323386"/>
            <a:ext cx="12946566" cy="740441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348642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524DB2FC-C601-F3B9-C991-469F3F48C3B5}"/>
              </a:ext>
            </a:extLst>
          </p:cNvPr>
          <p:cNvSpPr txBox="1"/>
          <p:nvPr/>
        </p:nvSpPr>
        <p:spPr>
          <a:xfrm>
            <a:off x="267629" y="312234"/>
            <a:ext cx="10705171" cy="691023"/>
          </a:xfrm>
          <a:prstGeom prst="rect">
            <a:avLst/>
          </a:prstGeom>
          <a:noFill/>
        </p:spPr>
        <p:txBody>
          <a:bodyPr wrap="square">
            <a:spAutoFit/>
          </a:bodyPr>
          <a:lstStyle/>
          <a:p>
            <a:pPr marL="0" indent="0" algn="l">
              <a:lnSpc>
                <a:spcPts val="5100"/>
              </a:lnSpc>
              <a:buNone/>
            </a:pPr>
            <a:r>
              <a:rPr lang="en-US" sz="3600" b="1" u="sng" dirty="0">
                <a:solidFill>
                  <a:srgbClr val="000000"/>
                </a:solidFill>
                <a:latin typeface="Times New Roman" panose="02020603050405020304" pitchFamily="18" charset="0"/>
                <a:ea typeface="Petrona Bold" pitchFamily="34" charset="-122"/>
                <a:cs typeface="Times New Roman" panose="02020603050405020304" pitchFamily="18" charset="0"/>
              </a:rPr>
              <a:t>Impact and Future Directions</a:t>
            </a:r>
            <a:endParaRPr lang="en-US" sz="3600" u="sng"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xmlns="" id="{9D4B6EFF-B8D6-76A5-2160-33D72BAF7FF2}"/>
              </a:ext>
            </a:extLst>
          </p:cNvPr>
          <p:cNvSpPr txBox="1"/>
          <p:nvPr/>
        </p:nvSpPr>
        <p:spPr>
          <a:xfrm>
            <a:off x="267629" y="1204333"/>
            <a:ext cx="10705171" cy="402482"/>
          </a:xfrm>
          <a:prstGeom prst="rect">
            <a:avLst/>
          </a:prstGeom>
          <a:noFill/>
        </p:spPr>
        <p:txBody>
          <a:bodyPr wrap="square">
            <a:spAutoFit/>
          </a:bodyPr>
          <a:lstStyle/>
          <a:p>
            <a:pPr>
              <a:lnSpc>
                <a:spcPts val="2550"/>
              </a:lnSpc>
            </a:pPr>
            <a:r>
              <a:rPr lang="en-US" sz="2000" b="1" dirty="0">
                <a:solidFill>
                  <a:srgbClr val="272525"/>
                </a:solidFill>
                <a:latin typeface="Times New Roman" panose="02020603050405020304" pitchFamily="18" charset="0"/>
                <a:ea typeface="Petrona Bold" pitchFamily="34" charset="-122"/>
                <a:cs typeface="Times New Roman" panose="02020603050405020304" pitchFamily="18" charset="0"/>
              </a:rPr>
              <a:t>Early Detection and Prevention</a:t>
            </a:r>
            <a:endParaRPr lang="en-US"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3ED5B559-81A1-318C-597F-D3C0F1392A91}"/>
              </a:ext>
            </a:extLst>
          </p:cNvPr>
          <p:cNvSpPr txBox="1"/>
          <p:nvPr/>
        </p:nvSpPr>
        <p:spPr>
          <a:xfrm>
            <a:off x="267629" y="1706138"/>
            <a:ext cx="6278137" cy="707501"/>
          </a:xfrm>
          <a:prstGeom prst="rect">
            <a:avLst/>
          </a:prstGeom>
          <a:noFill/>
        </p:spPr>
        <p:txBody>
          <a:bodyPr wrap="square">
            <a:spAutoFit/>
          </a:bodyPr>
          <a:lstStyle/>
          <a:p>
            <a:pPr marL="0" indent="0" algn="l">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Enables proactive intervention, </a:t>
            </a:r>
            <a:r>
              <a:rPr lang="en-US" sz="2000" dirty="0" err="1">
                <a:solidFill>
                  <a:srgbClr val="272525"/>
                </a:solidFill>
                <a:latin typeface="Times New Roman" panose="02020603050405020304" pitchFamily="18" charset="0"/>
                <a:ea typeface="Inter" pitchFamily="34" charset="-122"/>
                <a:cs typeface="Times New Roman" panose="02020603050405020304" pitchFamily="18" charset="0"/>
              </a:rPr>
              <a:t>minimising</a:t>
            </a: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 disease spread and reducing economic losses for poultry farmers.</a:t>
            </a:r>
            <a:endParaRPr lang="en-US" sz="20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xmlns="" id="{C97DF1F8-996E-9BA1-2892-A435717FDC9C}"/>
              </a:ext>
            </a:extLst>
          </p:cNvPr>
          <p:cNvSpPr txBox="1"/>
          <p:nvPr/>
        </p:nvSpPr>
        <p:spPr>
          <a:xfrm>
            <a:off x="267629" y="2512963"/>
            <a:ext cx="5832088" cy="402482"/>
          </a:xfrm>
          <a:prstGeom prst="rect">
            <a:avLst/>
          </a:prstGeom>
          <a:noFill/>
        </p:spPr>
        <p:txBody>
          <a:bodyPr wrap="square">
            <a:spAutoFit/>
          </a:bodyPr>
          <a:lstStyle/>
          <a:p>
            <a:pPr marL="0" indent="0" algn="l">
              <a:lnSpc>
                <a:spcPts val="2550"/>
              </a:lnSpc>
              <a:buNone/>
            </a:pPr>
            <a:r>
              <a:rPr lang="en-US" sz="2000" b="1" dirty="0">
                <a:solidFill>
                  <a:srgbClr val="272525"/>
                </a:solidFill>
                <a:latin typeface="Times New Roman" panose="02020603050405020304" pitchFamily="18" charset="0"/>
                <a:ea typeface="Petrona Bold" pitchFamily="34" charset="-122"/>
                <a:cs typeface="Times New Roman" panose="02020603050405020304" pitchFamily="18" charset="0"/>
              </a:rPr>
              <a:t>Resource </a:t>
            </a:r>
            <a:r>
              <a:rPr lang="en-US" sz="2000" b="1" dirty="0" err="1">
                <a:solidFill>
                  <a:srgbClr val="272525"/>
                </a:solidFill>
                <a:latin typeface="Times New Roman" panose="02020603050405020304" pitchFamily="18" charset="0"/>
                <a:ea typeface="Petrona Bold" pitchFamily="34" charset="-122"/>
                <a:cs typeface="Times New Roman" panose="02020603050405020304" pitchFamily="18" charset="0"/>
              </a:rPr>
              <a:t>Optimisation</a:t>
            </a:r>
            <a:endParaRPr lang="en-US" sz="20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xmlns="" id="{8583479B-4B0F-666D-16E8-3953C2FB2486}"/>
              </a:ext>
            </a:extLst>
          </p:cNvPr>
          <p:cNvSpPr txBox="1"/>
          <p:nvPr/>
        </p:nvSpPr>
        <p:spPr>
          <a:xfrm>
            <a:off x="267630" y="2915445"/>
            <a:ext cx="5832088" cy="1034066"/>
          </a:xfrm>
          <a:prstGeom prst="rect">
            <a:avLst/>
          </a:prstGeom>
          <a:noFill/>
        </p:spPr>
        <p:txBody>
          <a:bodyPr wrap="square">
            <a:spAutoFit/>
          </a:bodyPr>
          <a:lstStyle/>
          <a:p>
            <a:pPr marL="0" indent="0" algn="l">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Reduces the need for extensive lab testing, making diagnostic processes more efficient and accessible, especially in rural areas.</a:t>
            </a:r>
            <a:endParaRPr lang="en-US" sz="20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xmlns="" id="{C99958C9-5E07-7EBD-41CF-A3CFEE46F246}"/>
              </a:ext>
            </a:extLst>
          </p:cNvPr>
          <p:cNvSpPr txBox="1"/>
          <p:nvPr/>
        </p:nvSpPr>
        <p:spPr>
          <a:xfrm>
            <a:off x="267629" y="4114799"/>
            <a:ext cx="10705172" cy="402482"/>
          </a:xfrm>
          <a:prstGeom prst="rect">
            <a:avLst/>
          </a:prstGeom>
          <a:noFill/>
        </p:spPr>
        <p:txBody>
          <a:bodyPr wrap="square">
            <a:spAutoFit/>
          </a:bodyPr>
          <a:lstStyle/>
          <a:p>
            <a:pPr marL="0" indent="0" algn="l">
              <a:lnSpc>
                <a:spcPts val="2550"/>
              </a:lnSpc>
              <a:buNone/>
            </a:pPr>
            <a:r>
              <a:rPr lang="en-US" sz="2000" b="1" dirty="0">
                <a:solidFill>
                  <a:srgbClr val="272525"/>
                </a:solidFill>
                <a:latin typeface="Times New Roman" panose="02020603050405020304" pitchFamily="18" charset="0"/>
                <a:ea typeface="Petrona Bold" pitchFamily="34" charset="-122"/>
                <a:cs typeface="Times New Roman" panose="02020603050405020304" pitchFamily="18" charset="0"/>
              </a:rPr>
              <a:t>Expansion to Other Species</a:t>
            </a:r>
            <a:endParaRPr lang="en-US" sz="2000"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xmlns="" id="{F6AF0DD6-C469-756B-E2DC-738B11CE955B}"/>
              </a:ext>
            </a:extLst>
          </p:cNvPr>
          <p:cNvSpPr txBox="1"/>
          <p:nvPr/>
        </p:nvSpPr>
        <p:spPr>
          <a:xfrm>
            <a:off x="267629" y="4682569"/>
            <a:ext cx="5832088" cy="1034066"/>
          </a:xfrm>
          <a:prstGeom prst="rect">
            <a:avLst/>
          </a:prstGeom>
          <a:noFill/>
        </p:spPr>
        <p:txBody>
          <a:bodyPr wrap="square">
            <a:spAutoFit/>
          </a:bodyPr>
          <a:lstStyle/>
          <a:p>
            <a:pPr marL="0" indent="0" algn="l">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The methodology can be adapted for disease classification in other livestock, broadening its application across agriculture.</a:t>
            </a:r>
            <a:endParaRPr lang="en-US" sz="2000" dirty="0">
              <a:latin typeface="Times New Roman" panose="02020603050405020304" pitchFamily="18" charset="0"/>
              <a:cs typeface="Times New Roman" panose="02020603050405020304" pitchFamily="18" charset="0"/>
            </a:endParaRPr>
          </a:p>
        </p:txBody>
      </p:sp>
      <p:pic>
        <p:nvPicPr>
          <p:cNvPr id="16" name="Picture 2">
            <a:extLst>
              <a:ext uri="{FF2B5EF4-FFF2-40B4-BE49-F238E27FC236}">
                <a16:creationId xmlns:a16="http://schemas.microsoft.com/office/drawing/2014/main" xmlns="" id="{32A94A4E-B621-8AF7-2D8D-17FBB99AFD9A}"/>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6545767" y="1406768"/>
            <a:ext cx="6055111" cy="4581437"/>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486583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F4BDF65D-A1F8-CFBA-1F78-51BA88DF04FE}"/>
              </a:ext>
            </a:extLst>
          </p:cNvPr>
          <p:cNvSpPr txBox="1"/>
          <p:nvPr/>
        </p:nvSpPr>
        <p:spPr>
          <a:xfrm>
            <a:off x="5675971" y="1839244"/>
            <a:ext cx="7750096" cy="691023"/>
          </a:xfrm>
          <a:prstGeom prst="rect">
            <a:avLst/>
          </a:prstGeom>
          <a:noFill/>
        </p:spPr>
        <p:txBody>
          <a:bodyPr wrap="square">
            <a:spAutoFit/>
          </a:bodyPr>
          <a:lstStyle/>
          <a:p>
            <a:pPr marL="0" indent="0" algn="l">
              <a:lnSpc>
                <a:spcPts val="5100"/>
              </a:lnSpc>
              <a:buNone/>
            </a:pPr>
            <a:r>
              <a:rPr lang="en-US" sz="3600" b="1" u="sng" dirty="0">
                <a:solidFill>
                  <a:srgbClr val="000000"/>
                </a:solidFill>
                <a:latin typeface="Times New Roman" panose="02020603050405020304" pitchFamily="18" charset="0"/>
                <a:ea typeface="Petrona Bold" pitchFamily="34" charset="-122"/>
                <a:cs typeface="Times New Roman" panose="02020603050405020304" pitchFamily="18" charset="0"/>
              </a:rPr>
              <a:t>Challenges and Limitations</a:t>
            </a:r>
            <a:endParaRPr lang="en-US" sz="3600" u="sng"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xmlns="" id="{47A82ACC-771B-C32F-9EC8-E230F6AF4D09}"/>
              </a:ext>
            </a:extLst>
          </p:cNvPr>
          <p:cNvSpPr txBox="1"/>
          <p:nvPr/>
        </p:nvSpPr>
        <p:spPr>
          <a:xfrm>
            <a:off x="5675971" y="3277359"/>
            <a:ext cx="7973122" cy="1348703"/>
          </a:xfrm>
          <a:prstGeom prst="rect">
            <a:avLst/>
          </a:prstGeom>
          <a:noFill/>
        </p:spPr>
        <p:txBody>
          <a:bodyPr wrap="square">
            <a:spAutoFit/>
          </a:bodyPr>
          <a:lstStyle/>
          <a:p>
            <a:pPr marL="0" indent="0" algn="just">
              <a:lnSpc>
                <a:spcPts val="2500"/>
              </a:lnSpc>
              <a:buNone/>
            </a:pPr>
            <a:r>
              <a:rPr lang="en-US" sz="2000" dirty="0">
                <a:solidFill>
                  <a:srgbClr val="272525"/>
                </a:solidFill>
                <a:latin typeface="Times New Roman" panose="02020603050405020304" pitchFamily="18" charset="0"/>
                <a:ea typeface="Inter" pitchFamily="34" charset="-122"/>
                <a:cs typeface="Times New Roman" panose="02020603050405020304" pitchFamily="18" charset="0"/>
              </a:rPr>
              <a:t>While promising, transfer learning in poultry diagnostics faces challenges such as the variability of disease symptoms, image quality inconsistencies, and the need for continuous model updates as new disease strains emerge. Ethical considerations regarding AI bias in diagnosis also warrant attention.</a:t>
            </a:r>
            <a:endParaRPr lang="en-US" sz="2000" dirty="0">
              <a:latin typeface="Times New Roman" panose="02020603050405020304" pitchFamily="18" charset="0"/>
              <a:cs typeface="Times New Roman" panose="02020603050405020304" pitchFamily="18" charset="0"/>
            </a:endParaRPr>
          </a:p>
        </p:txBody>
      </p:sp>
      <p:pic>
        <p:nvPicPr>
          <p:cNvPr id="6" name="Image 0" descr="preencoded.png">
            <a:extLst>
              <a:ext uri="{FF2B5EF4-FFF2-40B4-BE49-F238E27FC236}">
                <a16:creationId xmlns:a16="http://schemas.microsoft.com/office/drawing/2014/main" xmlns="" id="{586ECF31-5CBD-0D56-D0F9-5C25F5720149}"/>
              </a:ext>
            </a:extLst>
          </p:cNvPr>
          <p:cNvPicPr>
            <a:picLocks noChangeAspect="1"/>
          </p:cNvPicPr>
          <p:nvPr/>
        </p:nvPicPr>
        <p:blipFill>
          <a:blip r:embed="rId2"/>
          <a:stretch>
            <a:fillRect/>
          </a:stretch>
        </p:blipFill>
        <p:spPr>
          <a:xfrm>
            <a:off x="0" y="0"/>
            <a:ext cx="5486400" cy="8229600"/>
          </a:xfrm>
          <a:prstGeom prst="rect">
            <a:avLst/>
          </a:prstGeom>
        </p:spPr>
      </p:pic>
    </p:spTree>
    <p:extLst>
      <p:ext uri="{BB962C8B-B14F-4D97-AF65-F5344CB8AC3E}">
        <p14:creationId xmlns:p14="http://schemas.microsoft.com/office/powerpoint/2010/main" xmlns="" val="11799392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TotalTime>
  <Words>872</Words>
  <Application>Microsoft Office PowerPoint</Application>
  <PresentationFormat>Custom</PresentationFormat>
  <Paragraphs>48</Paragraphs>
  <Slides>11</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Times New Roman</vt:lpstr>
      <vt:lpstr>Petrona Bold</vt:lpstr>
      <vt:lpstr>Calibri</vt:lpstr>
      <vt:lpstr>Inter</vt:lpstr>
      <vt:lpstr>Wingdings</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LVST</cp:lastModifiedBy>
  <cp:revision>5</cp:revision>
  <dcterms:created xsi:type="dcterms:W3CDTF">2025-06-25T04:43:35Z</dcterms:created>
  <dcterms:modified xsi:type="dcterms:W3CDTF">2025-06-27T11:56:19Z</dcterms:modified>
</cp:coreProperties>
</file>